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58" r:id="rId3"/>
    <p:sldId id="260" r:id="rId4"/>
    <p:sldId id="263" r:id="rId5"/>
    <p:sldId id="271" r:id="rId6"/>
    <p:sldId id="264" r:id="rId7"/>
    <p:sldId id="272" r:id="rId8"/>
    <p:sldId id="266" r:id="rId9"/>
    <p:sldId id="262" r:id="rId10"/>
    <p:sldId id="273" r:id="rId11"/>
    <p:sldId id="268" r:id="rId12"/>
    <p:sldId id="276" r:id="rId13"/>
    <p:sldId id="277" r:id="rId14"/>
    <p:sldId id="274" r:id="rId15"/>
    <p:sldId id="278" r:id="rId16"/>
    <p:sldId id="275" r:id="rId17"/>
    <p:sldId id="270"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A2A2E6-756D-4153-B95A-1D05643A29EF}" v="2" dt="2026-03-23T18:53:55.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9"/>
    <p:restoredTop sz="96654"/>
  </p:normalViewPr>
  <p:slideViewPr>
    <p:cSldViewPr snapToGrid="0">
      <p:cViewPr varScale="1">
        <p:scale>
          <a:sx n="115" d="100"/>
          <a:sy n="115" d="100"/>
        </p:scale>
        <p:origin x="78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K. Sandison" userId="80f4096df0fc8b53" providerId="LiveId" clId="{D9D063AE-1B4B-49A9-9BA3-451BBDAA7BFB}"/>
    <pc:docChg chg="undo custSel addSld delSld modSld">
      <pc:chgData name="C.R.K. Sandison" userId="80f4096df0fc8b53" providerId="LiveId" clId="{D9D063AE-1B4B-49A9-9BA3-451BBDAA7BFB}" dt="2026-03-23T19:04:14.185" v="814" actId="27636"/>
      <pc:docMkLst>
        <pc:docMk/>
      </pc:docMkLst>
      <pc:sldChg chg="modSp mod">
        <pc:chgData name="C.R.K. Sandison" userId="80f4096df0fc8b53" providerId="LiveId" clId="{D9D063AE-1B4B-49A9-9BA3-451BBDAA7BFB}" dt="2026-03-23T19:04:14.185" v="814" actId="27636"/>
        <pc:sldMkLst>
          <pc:docMk/>
          <pc:sldMk cId="1839573468" sldId="264"/>
        </pc:sldMkLst>
        <pc:spChg chg="mod">
          <ac:chgData name="C.R.K. Sandison" userId="80f4096df0fc8b53" providerId="LiveId" clId="{D9D063AE-1B4B-49A9-9BA3-451BBDAA7BFB}" dt="2026-03-23T19:04:14.185" v="814" actId="27636"/>
          <ac:spMkLst>
            <pc:docMk/>
            <pc:sldMk cId="1839573468" sldId="264"/>
            <ac:spMk id="2" creationId="{E6063B3E-3172-24CE-1499-D9692B5DF47D}"/>
          </ac:spMkLst>
        </pc:spChg>
      </pc:sldChg>
      <pc:sldChg chg="modSp mod">
        <pc:chgData name="C.R.K. Sandison" userId="80f4096df0fc8b53" providerId="LiveId" clId="{D9D063AE-1B4B-49A9-9BA3-451BBDAA7BFB}" dt="2026-03-23T14:28:22.574" v="195" actId="20577"/>
        <pc:sldMkLst>
          <pc:docMk/>
          <pc:sldMk cId="1744009203" sldId="268"/>
        </pc:sldMkLst>
        <pc:spChg chg="mod">
          <ac:chgData name="C.R.K. Sandison" userId="80f4096df0fc8b53" providerId="LiveId" clId="{D9D063AE-1B4B-49A9-9BA3-451BBDAA7BFB}" dt="2026-03-23T14:28:22.574" v="195" actId="20577"/>
          <ac:spMkLst>
            <pc:docMk/>
            <pc:sldMk cId="1744009203" sldId="268"/>
            <ac:spMk id="2" creationId="{E6063B3E-3172-24CE-1499-D9692B5DF47D}"/>
          </ac:spMkLst>
        </pc:spChg>
      </pc:sldChg>
      <pc:sldChg chg="modSp mod">
        <pc:chgData name="C.R.K. Sandison" userId="80f4096df0fc8b53" providerId="LiveId" clId="{D9D063AE-1B4B-49A9-9BA3-451BBDAA7BFB}" dt="2026-03-23T18:55:11.465" v="810" actId="20577"/>
        <pc:sldMkLst>
          <pc:docMk/>
          <pc:sldMk cId="4104772005" sldId="270"/>
        </pc:sldMkLst>
        <pc:spChg chg="mod">
          <ac:chgData name="C.R.K. Sandison" userId="80f4096df0fc8b53" providerId="LiveId" clId="{D9D063AE-1B4B-49A9-9BA3-451BBDAA7BFB}" dt="2026-03-23T18:55:11.465" v="810" actId="20577"/>
          <ac:spMkLst>
            <pc:docMk/>
            <pc:sldMk cId="4104772005" sldId="270"/>
            <ac:spMk id="2" creationId="{E6063B3E-3172-24CE-1499-D9692B5DF47D}"/>
          </ac:spMkLst>
        </pc:spChg>
      </pc:sldChg>
      <pc:sldChg chg="modSp mod">
        <pc:chgData name="C.R.K. Sandison" userId="80f4096df0fc8b53" providerId="LiveId" clId="{D9D063AE-1B4B-49A9-9BA3-451BBDAA7BFB}" dt="2026-03-23T18:53:45.552" v="784" actId="21"/>
        <pc:sldMkLst>
          <pc:docMk/>
          <pc:sldMk cId="1796448069" sldId="274"/>
        </pc:sldMkLst>
        <pc:spChg chg="mod">
          <ac:chgData name="C.R.K. Sandison" userId="80f4096df0fc8b53" providerId="LiveId" clId="{D9D063AE-1B4B-49A9-9BA3-451BBDAA7BFB}" dt="2026-03-23T18:53:45.552" v="784" actId="21"/>
          <ac:spMkLst>
            <pc:docMk/>
            <pc:sldMk cId="1796448069" sldId="274"/>
            <ac:spMk id="2" creationId="{366DAFEF-FF44-3765-988F-B629C4A34C89}"/>
          </ac:spMkLst>
        </pc:spChg>
      </pc:sldChg>
      <pc:sldChg chg="modSp mod">
        <pc:chgData name="C.R.K. Sandison" userId="80f4096df0fc8b53" providerId="LiveId" clId="{D9D063AE-1B4B-49A9-9BA3-451BBDAA7BFB}" dt="2026-03-23T18:54:16.151" v="801" actId="14100"/>
        <pc:sldMkLst>
          <pc:docMk/>
          <pc:sldMk cId="2515263903" sldId="275"/>
        </pc:sldMkLst>
        <pc:spChg chg="mod">
          <ac:chgData name="C.R.K. Sandison" userId="80f4096df0fc8b53" providerId="LiveId" clId="{D9D063AE-1B4B-49A9-9BA3-451BBDAA7BFB}" dt="2026-03-23T18:54:16.151" v="801" actId="14100"/>
          <ac:spMkLst>
            <pc:docMk/>
            <pc:sldMk cId="2515263903" sldId="275"/>
            <ac:spMk id="2" creationId="{FB75BE79-9AFB-E561-EC55-EDFC7EED7605}"/>
          </ac:spMkLst>
        </pc:spChg>
      </pc:sldChg>
      <pc:sldChg chg="modSp mod">
        <pc:chgData name="C.R.K. Sandison" userId="80f4096df0fc8b53" providerId="LiveId" clId="{D9D063AE-1B4B-49A9-9BA3-451BBDAA7BFB}" dt="2026-03-23T14:31:39.574" v="282" actId="27636"/>
        <pc:sldMkLst>
          <pc:docMk/>
          <pc:sldMk cId="2021642368" sldId="276"/>
        </pc:sldMkLst>
        <pc:spChg chg="mod">
          <ac:chgData name="C.R.K. Sandison" userId="80f4096df0fc8b53" providerId="LiveId" clId="{D9D063AE-1B4B-49A9-9BA3-451BBDAA7BFB}" dt="2026-03-23T14:31:39.574" v="282" actId="27636"/>
          <ac:spMkLst>
            <pc:docMk/>
            <pc:sldMk cId="2021642368" sldId="276"/>
            <ac:spMk id="2" creationId="{07A5D7EE-0F5E-7D16-6729-F3864026D86A}"/>
          </ac:spMkLst>
        </pc:spChg>
      </pc:sldChg>
      <pc:sldChg chg="modSp mod">
        <pc:chgData name="C.R.K. Sandison" userId="80f4096df0fc8b53" providerId="LiveId" clId="{D9D063AE-1B4B-49A9-9BA3-451BBDAA7BFB}" dt="2026-03-23T14:32:49.677" v="421" actId="20577"/>
        <pc:sldMkLst>
          <pc:docMk/>
          <pc:sldMk cId="3743991221" sldId="277"/>
        </pc:sldMkLst>
        <pc:spChg chg="mod">
          <ac:chgData name="C.R.K. Sandison" userId="80f4096df0fc8b53" providerId="LiveId" clId="{D9D063AE-1B4B-49A9-9BA3-451BBDAA7BFB}" dt="2026-03-23T14:32:49.677" v="421" actId="20577"/>
          <ac:spMkLst>
            <pc:docMk/>
            <pc:sldMk cId="3743991221" sldId="277"/>
            <ac:spMk id="2" creationId="{5E467DB1-2C64-735A-3BE1-74EC3CF4CA30}"/>
          </ac:spMkLst>
        </pc:spChg>
      </pc:sldChg>
      <pc:sldChg chg="modSp add mod">
        <pc:chgData name="C.R.K. Sandison" userId="80f4096df0fc8b53" providerId="LiveId" clId="{D9D063AE-1B4B-49A9-9BA3-451BBDAA7BFB}" dt="2026-03-23T16:50:34.294" v="783" actId="20577"/>
        <pc:sldMkLst>
          <pc:docMk/>
          <pc:sldMk cId="2146808160" sldId="278"/>
        </pc:sldMkLst>
        <pc:spChg chg="mod">
          <ac:chgData name="C.R.K. Sandison" userId="80f4096df0fc8b53" providerId="LiveId" clId="{D9D063AE-1B4B-49A9-9BA3-451BBDAA7BFB}" dt="2026-03-23T16:50:34.294" v="783" actId="20577"/>
          <ac:spMkLst>
            <pc:docMk/>
            <pc:sldMk cId="2146808160" sldId="278"/>
            <ac:spMk id="2" creationId="{74801EDD-82BA-8B26-93CA-AC61AE9083C5}"/>
          </ac:spMkLst>
        </pc:spChg>
      </pc:sldChg>
      <pc:sldChg chg="add del">
        <pc:chgData name="C.R.K. Sandison" userId="80f4096df0fc8b53" providerId="LiveId" clId="{D9D063AE-1B4B-49A9-9BA3-451BBDAA7BFB}" dt="2026-03-23T15:58:30.313" v="782" actId="2696"/>
        <pc:sldMkLst>
          <pc:docMk/>
          <pc:sldMk cId="2046124307"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BBAE744-0944-F943-9DD5-3871BE4AF7D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204162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BBAE744-0944-F943-9DD5-3871BE4AF7D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393900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BBAE744-0944-F943-9DD5-3871BE4AF7D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108611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BBAE744-0944-F943-9DD5-3871BE4AF7D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2774281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BAE744-0944-F943-9DD5-3871BE4AF7DD}" type="datetimeFigureOut">
              <a:rPr lang="en-US" smtClean="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10924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BBAE744-0944-F943-9DD5-3871BE4AF7DD}"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3364739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BBAE744-0944-F943-9DD5-3871BE4AF7DD}" type="datetimeFigureOut">
              <a:rPr lang="en-US" smtClean="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391733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BBAE744-0944-F943-9DD5-3871BE4AF7DD}" type="datetimeFigureOut">
              <a:rPr lang="en-US" smtClean="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12281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AE744-0944-F943-9DD5-3871BE4AF7DD}" type="datetimeFigureOut">
              <a:rPr lang="en-US" smtClean="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320401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BBAE744-0944-F943-9DD5-3871BE4AF7DD}"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281837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BBAE744-0944-F943-9DD5-3871BE4AF7DD}" type="datetimeFigureOut">
              <a:rPr lang="en-US" smtClean="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98F8A-8980-A747-BB60-473CF469C78E}" type="slidenum">
              <a:rPr lang="en-US" smtClean="0"/>
              <a:t>‹#›</a:t>
            </a:fld>
            <a:endParaRPr lang="en-US"/>
          </a:p>
        </p:txBody>
      </p:sp>
    </p:spTree>
    <p:extLst>
      <p:ext uri="{BB962C8B-B14F-4D97-AF65-F5344CB8AC3E}">
        <p14:creationId xmlns:p14="http://schemas.microsoft.com/office/powerpoint/2010/main" val="225590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BAE744-0944-F943-9DD5-3871BE4AF7DD}" type="datetimeFigureOut">
              <a:rPr lang="en-US" smtClean="0"/>
              <a:t>3/23/2026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E898F8A-8980-A747-BB60-473CF469C78E}" type="slidenum">
              <a:rPr lang="en-US" smtClean="0"/>
              <a:t>‹#›</a:t>
            </a:fld>
            <a:endParaRPr lang="en-US"/>
          </a:p>
        </p:txBody>
      </p:sp>
    </p:spTree>
    <p:extLst>
      <p:ext uri="{BB962C8B-B14F-4D97-AF65-F5344CB8AC3E}">
        <p14:creationId xmlns:p14="http://schemas.microsoft.com/office/powerpoint/2010/main" val="4214167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882782" y="1590625"/>
            <a:ext cx="7154661" cy="1974209"/>
          </a:xfrm>
        </p:spPr>
        <p:txBody>
          <a:bodyPr>
            <a:normAutofit/>
          </a:bodyPr>
          <a:lstStyle/>
          <a:p>
            <a:r>
              <a:rPr lang="en-GB" dirty="0">
                <a:solidFill>
                  <a:srgbClr val="1A3059"/>
                </a:solidFill>
              </a:rPr>
              <a:t>An Introduction to Unjustified Enrichment in Scotland</a:t>
            </a:r>
            <a:br>
              <a:rPr lang="en-GB" dirty="0">
                <a:solidFill>
                  <a:srgbClr val="1A3059"/>
                </a:solidFill>
              </a:rPr>
            </a:br>
            <a:r>
              <a:rPr lang="en-GB" dirty="0">
                <a:solidFill>
                  <a:srgbClr val="1A3059"/>
                </a:solidFill>
              </a:rPr>
              <a:t>Lord Sandison</a:t>
            </a:r>
          </a:p>
        </p:txBody>
      </p:sp>
    </p:spTree>
    <p:extLst>
      <p:ext uri="{BB962C8B-B14F-4D97-AF65-F5344CB8AC3E}">
        <p14:creationId xmlns:p14="http://schemas.microsoft.com/office/powerpoint/2010/main" val="255838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F3895-45C4-3C94-2C77-5C48DF371B5E}"/>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3D5F8F78-6BBA-FD7B-BD61-3034472862C0}"/>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68D3EA72-78D6-64C2-93A0-E500623A802F}"/>
              </a:ext>
            </a:extLst>
          </p:cNvPr>
          <p:cNvSpPr>
            <a:spLocks noGrp="1"/>
          </p:cNvSpPr>
          <p:nvPr>
            <p:ph type="ctrTitle"/>
          </p:nvPr>
        </p:nvSpPr>
        <p:spPr>
          <a:xfrm>
            <a:off x="888742" y="1262405"/>
            <a:ext cx="6956546" cy="4164359"/>
          </a:xfrm>
        </p:spPr>
        <p:txBody>
          <a:bodyPr>
            <a:normAutofit fontScale="90000"/>
          </a:bodyPr>
          <a:lstStyle/>
          <a:p>
            <a:r>
              <a:rPr lang="en-GB" b="1" dirty="0">
                <a:solidFill>
                  <a:srgbClr val="1A3059"/>
                </a:solidFill>
              </a:rPr>
              <a:t>Condictio sine causa</a:t>
            </a:r>
            <a:br>
              <a:rPr lang="en-GB" b="1" dirty="0">
                <a:solidFill>
                  <a:srgbClr val="1A3059"/>
                </a:solidFill>
              </a:rPr>
            </a:br>
            <a:br>
              <a:rPr lang="en-GB" b="1" dirty="0">
                <a:solidFill>
                  <a:srgbClr val="1A3059"/>
                </a:solidFill>
              </a:rPr>
            </a:br>
            <a:r>
              <a:rPr lang="en-GB" b="1" dirty="0">
                <a:solidFill>
                  <a:srgbClr val="1A3059"/>
                </a:solidFill>
              </a:rPr>
              <a:t>Claim to recover that which has been retained without a legal basis</a:t>
            </a:r>
            <a:br>
              <a:rPr lang="en-GB" b="1" dirty="0">
                <a:solidFill>
                  <a:srgbClr val="1A3059"/>
                </a:solidFill>
              </a:rPr>
            </a:br>
            <a:br>
              <a:rPr lang="en-GB" b="1" dirty="0">
                <a:solidFill>
                  <a:srgbClr val="1A3059"/>
                </a:solidFill>
              </a:rPr>
            </a:br>
            <a:r>
              <a:rPr lang="en-GB" b="1" dirty="0" err="1">
                <a:solidFill>
                  <a:srgbClr val="1A3059"/>
                </a:solidFill>
              </a:rPr>
              <a:t>Quae</a:t>
            </a:r>
            <a:r>
              <a:rPr lang="en-GB" b="1" dirty="0">
                <a:solidFill>
                  <a:srgbClr val="1A3059"/>
                </a:solidFill>
              </a:rPr>
              <a:t> </a:t>
            </a:r>
            <a:r>
              <a:rPr lang="en-GB" b="1" dirty="0" err="1">
                <a:solidFill>
                  <a:srgbClr val="1A3059"/>
                </a:solidFill>
              </a:rPr>
              <a:t>cadunt</a:t>
            </a:r>
            <a:r>
              <a:rPr lang="en-GB" b="1" dirty="0">
                <a:solidFill>
                  <a:srgbClr val="1A3059"/>
                </a:solidFill>
              </a:rPr>
              <a:t> in non </a:t>
            </a:r>
            <a:r>
              <a:rPr lang="en-GB" b="1" dirty="0" err="1">
                <a:solidFill>
                  <a:srgbClr val="1A3059"/>
                </a:solidFill>
              </a:rPr>
              <a:t>causam</a:t>
            </a:r>
            <a:br>
              <a:rPr lang="en-GB" b="1" dirty="0">
                <a:solidFill>
                  <a:srgbClr val="1A3059"/>
                </a:solidFill>
              </a:rPr>
            </a:br>
            <a:endParaRPr lang="en-GB" b="1" dirty="0">
              <a:solidFill>
                <a:srgbClr val="1A3059"/>
              </a:solidFill>
            </a:endParaRPr>
          </a:p>
        </p:txBody>
      </p:sp>
    </p:spTree>
    <p:extLst>
      <p:ext uri="{BB962C8B-B14F-4D97-AF65-F5344CB8AC3E}">
        <p14:creationId xmlns:p14="http://schemas.microsoft.com/office/powerpoint/2010/main" val="320337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907530" y="1841212"/>
            <a:ext cx="7129913" cy="2856684"/>
          </a:xfrm>
        </p:spPr>
        <p:txBody>
          <a:bodyPr>
            <a:noAutofit/>
          </a:bodyPr>
          <a:lstStyle/>
          <a:p>
            <a:r>
              <a:rPr lang="en-GB" sz="3600" b="1" dirty="0">
                <a:solidFill>
                  <a:srgbClr val="1A3059"/>
                </a:solidFill>
              </a:rPr>
              <a:t>General </a:t>
            </a:r>
            <a:r>
              <a:rPr lang="en-GB" sz="3600" b="1" dirty="0" err="1">
                <a:solidFill>
                  <a:srgbClr val="1A3059"/>
                </a:solidFill>
              </a:rPr>
              <a:t>Restitutionary</a:t>
            </a:r>
            <a:r>
              <a:rPr lang="en-GB" sz="3600" b="1" dirty="0">
                <a:solidFill>
                  <a:srgbClr val="1A3059"/>
                </a:solidFill>
              </a:rPr>
              <a:t> Principle</a:t>
            </a:r>
            <a:br>
              <a:rPr lang="en-GB" sz="3600" b="1" dirty="0">
                <a:solidFill>
                  <a:srgbClr val="1A3059"/>
                </a:solidFill>
              </a:rPr>
            </a:br>
            <a:br>
              <a:rPr lang="en-GB" sz="3600" b="1" dirty="0">
                <a:solidFill>
                  <a:srgbClr val="1A3059"/>
                </a:solidFill>
              </a:rPr>
            </a:br>
            <a:r>
              <a:rPr lang="en-GB" sz="3600" b="1" dirty="0">
                <a:solidFill>
                  <a:srgbClr val="1A3059"/>
                </a:solidFill>
              </a:rPr>
              <a:t>Taking advantage of property rights</a:t>
            </a:r>
            <a:br>
              <a:rPr lang="en-GB" sz="3600" b="1" dirty="0">
                <a:solidFill>
                  <a:srgbClr val="1A3059"/>
                </a:solidFill>
              </a:rPr>
            </a:br>
            <a:br>
              <a:rPr lang="en-GB" sz="3600" b="1" dirty="0">
                <a:solidFill>
                  <a:srgbClr val="1A3059"/>
                </a:solidFill>
              </a:rPr>
            </a:br>
            <a:r>
              <a:rPr lang="en-GB" sz="3600" b="1" dirty="0">
                <a:solidFill>
                  <a:srgbClr val="1A3059"/>
                </a:solidFill>
              </a:rPr>
              <a:t>Imposition of benefit without consent</a:t>
            </a:r>
            <a:br>
              <a:rPr lang="en-GB" sz="3600" b="1" dirty="0">
                <a:solidFill>
                  <a:srgbClr val="1A3059"/>
                </a:solidFill>
              </a:rPr>
            </a:br>
            <a:br>
              <a:rPr lang="en-GB" sz="3600" b="1" dirty="0">
                <a:solidFill>
                  <a:srgbClr val="1A3059"/>
                </a:solidFill>
              </a:rPr>
            </a:br>
            <a:r>
              <a:rPr lang="en-GB" sz="3600" b="1" dirty="0">
                <a:solidFill>
                  <a:srgbClr val="1A3059"/>
                </a:solidFill>
              </a:rPr>
              <a:t>Discharge of another’s obligations</a:t>
            </a:r>
          </a:p>
        </p:txBody>
      </p:sp>
    </p:spTree>
    <p:extLst>
      <p:ext uri="{BB962C8B-B14F-4D97-AF65-F5344CB8AC3E}">
        <p14:creationId xmlns:p14="http://schemas.microsoft.com/office/powerpoint/2010/main" val="174400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5A43-6F5A-DDDD-0627-5B8BAD846CD8}"/>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5EBA8D27-6657-CC60-37E9-764AB32AD2CC}"/>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07A5D7EE-0F5E-7D16-6729-F3864026D86A}"/>
              </a:ext>
            </a:extLst>
          </p:cNvPr>
          <p:cNvSpPr>
            <a:spLocks noGrp="1"/>
          </p:cNvSpPr>
          <p:nvPr>
            <p:ph type="ctrTitle"/>
          </p:nvPr>
        </p:nvSpPr>
        <p:spPr>
          <a:xfrm>
            <a:off x="907530" y="1841212"/>
            <a:ext cx="7182922" cy="2121188"/>
          </a:xfrm>
        </p:spPr>
        <p:txBody>
          <a:bodyPr>
            <a:normAutofit/>
          </a:bodyPr>
          <a:lstStyle/>
          <a:p>
            <a:r>
              <a:rPr lang="en-GB" b="1" dirty="0">
                <a:solidFill>
                  <a:srgbClr val="1A3059"/>
                </a:solidFill>
              </a:rPr>
              <a:t>Measure of recovery</a:t>
            </a:r>
            <a:br>
              <a:rPr lang="en-GB" b="1" dirty="0">
                <a:solidFill>
                  <a:srgbClr val="1A3059"/>
                </a:solidFill>
              </a:rPr>
            </a:br>
            <a:br>
              <a:rPr lang="en-GB" b="1" dirty="0">
                <a:solidFill>
                  <a:srgbClr val="1A3059"/>
                </a:solidFill>
              </a:rPr>
            </a:br>
            <a:r>
              <a:rPr lang="en-GB" b="1" dirty="0">
                <a:solidFill>
                  <a:srgbClr val="1A3059"/>
                </a:solidFill>
              </a:rPr>
              <a:t>In quantum </a:t>
            </a:r>
            <a:r>
              <a:rPr lang="en-GB" b="1" dirty="0" err="1">
                <a:solidFill>
                  <a:srgbClr val="1A3059"/>
                </a:solidFill>
              </a:rPr>
              <a:t>lucratus</a:t>
            </a:r>
            <a:r>
              <a:rPr lang="en-GB" b="1" dirty="0">
                <a:solidFill>
                  <a:srgbClr val="1A3059"/>
                </a:solidFill>
              </a:rPr>
              <a:t> est</a:t>
            </a:r>
          </a:p>
        </p:txBody>
      </p:sp>
    </p:spTree>
    <p:extLst>
      <p:ext uri="{BB962C8B-B14F-4D97-AF65-F5344CB8AC3E}">
        <p14:creationId xmlns:p14="http://schemas.microsoft.com/office/powerpoint/2010/main" val="202164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C2E3-9400-AF8F-7DE6-31C0632A8C6F}"/>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1FBD7F2D-6D53-A992-FD15-2F4CDAEB6B19}"/>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5E467DB1-2C64-735A-3BE1-74EC3CF4CA30}"/>
              </a:ext>
            </a:extLst>
          </p:cNvPr>
          <p:cNvSpPr>
            <a:spLocks noGrp="1"/>
          </p:cNvSpPr>
          <p:nvPr>
            <p:ph type="ctrTitle"/>
          </p:nvPr>
        </p:nvSpPr>
        <p:spPr>
          <a:xfrm>
            <a:off x="907531" y="1841211"/>
            <a:ext cx="7037148" cy="2651275"/>
          </a:xfrm>
        </p:spPr>
        <p:txBody>
          <a:bodyPr>
            <a:noAutofit/>
          </a:bodyPr>
          <a:lstStyle/>
          <a:p>
            <a:r>
              <a:rPr lang="en-GB" sz="3200" b="1" dirty="0">
                <a:solidFill>
                  <a:srgbClr val="1A3059"/>
                </a:solidFill>
              </a:rPr>
              <a:t>Nature of Remedies</a:t>
            </a:r>
            <a:br>
              <a:rPr lang="en-GB" sz="3200" b="1" dirty="0">
                <a:solidFill>
                  <a:srgbClr val="1A3059"/>
                </a:solidFill>
              </a:rPr>
            </a:br>
            <a:br>
              <a:rPr lang="en-GB" sz="3200" b="1" dirty="0">
                <a:solidFill>
                  <a:srgbClr val="1A3059"/>
                </a:solidFill>
              </a:rPr>
            </a:br>
            <a:r>
              <a:rPr lang="en-GB" sz="3200" b="1" dirty="0">
                <a:solidFill>
                  <a:srgbClr val="1A3059"/>
                </a:solidFill>
              </a:rPr>
              <a:t>The three Rs</a:t>
            </a:r>
            <a:br>
              <a:rPr lang="en-GB" sz="3200" b="1" dirty="0">
                <a:solidFill>
                  <a:srgbClr val="1A3059"/>
                </a:solidFill>
              </a:rPr>
            </a:br>
            <a:br>
              <a:rPr lang="en-GB" sz="3200" b="1" dirty="0">
                <a:solidFill>
                  <a:srgbClr val="1A3059"/>
                </a:solidFill>
              </a:rPr>
            </a:br>
            <a:r>
              <a:rPr lang="en-GB" sz="3200" b="1" dirty="0">
                <a:solidFill>
                  <a:srgbClr val="1A3059"/>
                </a:solidFill>
              </a:rPr>
              <a:t>Restitution</a:t>
            </a:r>
            <a:br>
              <a:rPr lang="en-GB" sz="3200" b="1" dirty="0">
                <a:solidFill>
                  <a:srgbClr val="1A3059"/>
                </a:solidFill>
              </a:rPr>
            </a:br>
            <a:r>
              <a:rPr lang="en-GB" sz="3200" b="1" dirty="0">
                <a:solidFill>
                  <a:srgbClr val="1A3059"/>
                </a:solidFill>
              </a:rPr>
              <a:t>Repetition</a:t>
            </a:r>
            <a:br>
              <a:rPr lang="en-GB" sz="3200" b="1" dirty="0">
                <a:solidFill>
                  <a:srgbClr val="1A3059"/>
                </a:solidFill>
              </a:rPr>
            </a:br>
            <a:r>
              <a:rPr lang="en-GB" sz="3200" b="1" dirty="0">
                <a:solidFill>
                  <a:srgbClr val="1A3059"/>
                </a:solidFill>
              </a:rPr>
              <a:t>Recompense</a:t>
            </a:r>
            <a:br>
              <a:rPr lang="en-GB" sz="3200" b="1" dirty="0">
                <a:solidFill>
                  <a:srgbClr val="1A3059"/>
                </a:solidFill>
              </a:rPr>
            </a:br>
            <a:endParaRPr lang="en-GB" sz="3200" b="1" dirty="0">
              <a:solidFill>
                <a:srgbClr val="1A3059"/>
              </a:solidFill>
            </a:endParaRPr>
          </a:p>
        </p:txBody>
      </p:sp>
    </p:spTree>
    <p:extLst>
      <p:ext uri="{BB962C8B-B14F-4D97-AF65-F5344CB8AC3E}">
        <p14:creationId xmlns:p14="http://schemas.microsoft.com/office/powerpoint/2010/main" val="374399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BCB72-349D-DB16-3496-7BA8462F9908}"/>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C64083F4-914A-D991-DAF0-DDD9CD0CC230}"/>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366DAFEF-FF44-3765-988F-B629C4A34C89}"/>
              </a:ext>
            </a:extLst>
          </p:cNvPr>
          <p:cNvSpPr>
            <a:spLocks noGrp="1"/>
          </p:cNvSpPr>
          <p:nvPr>
            <p:ph type="ctrTitle"/>
          </p:nvPr>
        </p:nvSpPr>
        <p:spPr>
          <a:xfrm>
            <a:off x="907531" y="1152939"/>
            <a:ext cx="6593200" cy="3432313"/>
          </a:xfrm>
        </p:spPr>
        <p:txBody>
          <a:bodyPr>
            <a:noAutofit/>
          </a:bodyPr>
          <a:lstStyle/>
          <a:p>
            <a:r>
              <a:rPr lang="en-GB" sz="3200" b="1" dirty="0">
                <a:solidFill>
                  <a:srgbClr val="1A3059"/>
                </a:solidFill>
              </a:rPr>
              <a:t>Subsidiarity</a:t>
            </a:r>
            <a:br>
              <a:rPr lang="en-GB" sz="3200" b="1" dirty="0">
                <a:solidFill>
                  <a:srgbClr val="1A3059"/>
                </a:solidFill>
              </a:rPr>
            </a:br>
            <a:br>
              <a:rPr lang="en-GB" sz="3200" b="1" dirty="0">
                <a:solidFill>
                  <a:srgbClr val="1A3059"/>
                </a:solidFill>
              </a:rPr>
            </a:br>
            <a:r>
              <a:rPr lang="en-GB" sz="3200" b="1" dirty="0">
                <a:solidFill>
                  <a:srgbClr val="1A3059"/>
                </a:solidFill>
              </a:rPr>
              <a:t>Unjustified Enrichment generally subsidiary to contractual remedies</a:t>
            </a:r>
            <a:br>
              <a:rPr lang="en-GB" sz="3200" b="1" dirty="0">
                <a:solidFill>
                  <a:srgbClr val="1A3059"/>
                </a:solidFill>
              </a:rPr>
            </a:br>
            <a:br>
              <a:rPr lang="en-GB" sz="3200" b="1" dirty="0">
                <a:solidFill>
                  <a:srgbClr val="1A3059"/>
                </a:solidFill>
              </a:rPr>
            </a:br>
            <a:br>
              <a:rPr lang="en-GB" sz="3200" b="1" dirty="0">
                <a:solidFill>
                  <a:srgbClr val="1A3059"/>
                </a:solidFill>
              </a:rPr>
            </a:br>
            <a:endParaRPr lang="en-GB" sz="3200" b="1" dirty="0">
              <a:solidFill>
                <a:srgbClr val="1A3059"/>
              </a:solidFill>
            </a:endParaRPr>
          </a:p>
        </p:txBody>
      </p:sp>
    </p:spTree>
    <p:extLst>
      <p:ext uri="{BB962C8B-B14F-4D97-AF65-F5344CB8AC3E}">
        <p14:creationId xmlns:p14="http://schemas.microsoft.com/office/powerpoint/2010/main" val="179644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4F69D-AA7F-B1C6-6D40-060392DEEAEE}"/>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859CC26E-49A6-8E72-B4F8-924EED0AE433}"/>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4801EDD-82BA-8B26-93CA-AC61AE9083C5}"/>
              </a:ext>
            </a:extLst>
          </p:cNvPr>
          <p:cNvSpPr>
            <a:spLocks noGrp="1"/>
          </p:cNvSpPr>
          <p:nvPr>
            <p:ph type="ctrTitle"/>
          </p:nvPr>
        </p:nvSpPr>
        <p:spPr>
          <a:xfrm>
            <a:off x="907531" y="1841212"/>
            <a:ext cx="6831740" cy="2717536"/>
          </a:xfrm>
        </p:spPr>
        <p:txBody>
          <a:bodyPr>
            <a:noAutofit/>
          </a:bodyPr>
          <a:lstStyle/>
          <a:p>
            <a:r>
              <a:rPr lang="en-GB" sz="2400" dirty="0"/>
              <a:t>“An obligation in unjustified enrichment is owed where the enrichment cannot be justified on some legal basis arising from the circumstances in which the defender was enriched. There can be no better justification for an enrichment than that it was obtained and is being retained in the exercise of a contractual right against the party who seeks to invoke the remedy.”</a:t>
            </a:r>
            <a:br>
              <a:rPr lang="en-GB" sz="2400" dirty="0"/>
            </a:br>
            <a:r>
              <a:rPr lang="en-GB" sz="2400" dirty="0"/>
              <a:t>- Lord Hope in </a:t>
            </a:r>
            <a:r>
              <a:rPr lang="en-GB" sz="2400" i="1" dirty="0"/>
              <a:t>Dollar Land (Cumbernauld) Ltd v CIN Properties Ltd </a:t>
            </a:r>
            <a:r>
              <a:rPr lang="en-GB" sz="2400" dirty="0"/>
              <a:t>1998 SC(HL) 90 at 94E - F</a:t>
            </a:r>
            <a:endParaRPr lang="en-GB" sz="2400" b="1" dirty="0">
              <a:solidFill>
                <a:srgbClr val="1A3059"/>
              </a:solidFill>
            </a:endParaRPr>
          </a:p>
        </p:txBody>
      </p:sp>
    </p:spTree>
    <p:extLst>
      <p:ext uri="{BB962C8B-B14F-4D97-AF65-F5344CB8AC3E}">
        <p14:creationId xmlns:p14="http://schemas.microsoft.com/office/powerpoint/2010/main" val="214680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62E04-99F2-E0AC-6F6B-209DC0142A0E}"/>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3AC2D3B0-FC09-2E1B-854C-2807BAAE2EB2}"/>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B75BE79-9AFB-E561-EC55-EDFC7EED7605}"/>
              </a:ext>
            </a:extLst>
          </p:cNvPr>
          <p:cNvSpPr>
            <a:spLocks noGrp="1"/>
          </p:cNvSpPr>
          <p:nvPr>
            <p:ph type="ctrTitle"/>
          </p:nvPr>
        </p:nvSpPr>
        <p:spPr>
          <a:xfrm>
            <a:off x="907530" y="1841211"/>
            <a:ext cx="7096783" cy="2525379"/>
          </a:xfrm>
        </p:spPr>
        <p:txBody>
          <a:bodyPr>
            <a:normAutofit fontScale="90000"/>
          </a:bodyPr>
          <a:lstStyle/>
          <a:p>
            <a:r>
              <a:rPr lang="en-GB" sz="4800" b="1" dirty="0">
                <a:solidFill>
                  <a:srgbClr val="1A3059"/>
                </a:solidFill>
              </a:rPr>
              <a:t>Subsidiarity</a:t>
            </a:r>
            <a:br>
              <a:rPr lang="en-GB" sz="4800" b="1" dirty="0">
                <a:solidFill>
                  <a:srgbClr val="1A3059"/>
                </a:solidFill>
              </a:rPr>
            </a:br>
            <a:br>
              <a:rPr lang="en-GB" sz="4800" b="1" dirty="0">
                <a:solidFill>
                  <a:srgbClr val="1A3059"/>
                </a:solidFill>
              </a:rPr>
            </a:br>
            <a:r>
              <a:rPr lang="en-GB" sz="4800" b="1" dirty="0">
                <a:solidFill>
                  <a:srgbClr val="1A3059"/>
                </a:solidFill>
              </a:rPr>
              <a:t>Not generally subsidiary to delictual remedies</a:t>
            </a:r>
            <a:endParaRPr lang="en-GB" b="1" dirty="0">
              <a:solidFill>
                <a:srgbClr val="1A3059"/>
              </a:solidFill>
            </a:endParaRPr>
          </a:p>
        </p:txBody>
      </p:sp>
    </p:spTree>
    <p:extLst>
      <p:ext uri="{BB962C8B-B14F-4D97-AF65-F5344CB8AC3E}">
        <p14:creationId xmlns:p14="http://schemas.microsoft.com/office/powerpoint/2010/main" val="251526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197286" y="1786956"/>
            <a:ext cx="8946715" cy="1136738"/>
          </a:xfrm>
        </p:spPr>
        <p:txBody>
          <a:bodyPr>
            <a:noAutofit/>
          </a:bodyPr>
          <a:lstStyle/>
          <a:p>
            <a:r>
              <a:rPr lang="en-GB" dirty="0">
                <a:solidFill>
                  <a:srgbClr val="1A3059"/>
                </a:solidFill>
              </a:rPr>
              <a:t>Thank you</a:t>
            </a:r>
          </a:p>
        </p:txBody>
      </p:sp>
      <p:sp>
        <p:nvSpPr>
          <p:cNvPr id="8" name="TextBox 7">
            <a:extLst>
              <a:ext uri="{FF2B5EF4-FFF2-40B4-BE49-F238E27FC236}">
                <a16:creationId xmlns:a16="http://schemas.microsoft.com/office/drawing/2014/main" id="{A0A5C945-17B4-2E4D-F02C-B6AD5DAC0CEB}"/>
              </a:ext>
            </a:extLst>
          </p:cNvPr>
          <p:cNvSpPr txBox="1"/>
          <p:nvPr/>
        </p:nvSpPr>
        <p:spPr>
          <a:xfrm>
            <a:off x="1296444" y="3146323"/>
            <a:ext cx="6219172" cy="445635"/>
          </a:xfrm>
          <a:prstGeom prst="rect">
            <a:avLst/>
          </a:prstGeom>
          <a:noFill/>
        </p:spPr>
        <p:txBody>
          <a:bodyPr wrap="square" rtlCol="0">
            <a:spAutoFit/>
          </a:bodyPr>
          <a:lstStyle/>
          <a:p>
            <a:pPr marL="8335" algn="ctr">
              <a:lnSpc>
                <a:spcPct val="115000"/>
              </a:lnSpc>
              <a:spcAft>
                <a:spcPts val="600"/>
              </a:spcAft>
            </a:pPr>
            <a:r>
              <a:rPr lang="en-US" sz="2100" kern="0" dirty="0">
                <a:solidFill>
                  <a:srgbClr val="002060"/>
                </a:solidFill>
                <a:latin typeface="Aptos" panose="020B0004020202020204" pitchFamily="34" charset="0"/>
                <a:ea typeface="Calibri" panose="020F0502020204030204" pitchFamily="34" charset="0"/>
                <a:cs typeface="Times New Roman" panose="02020603050405020304" pitchFamily="18" charset="0"/>
              </a:rPr>
              <a:t> </a:t>
            </a:r>
            <a:endParaRPr lang="en-GB" sz="21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0477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0" y="0"/>
            <a:ext cx="9144000" cy="5143500"/>
          </a:xfrm>
          <a:prstGeom prst="rect">
            <a:avLst/>
          </a:prstGeom>
        </p:spPr>
      </p:pic>
      <p:sp>
        <p:nvSpPr>
          <p:cNvPr id="4" name="Title 1">
            <a:extLst>
              <a:ext uri="{FF2B5EF4-FFF2-40B4-BE49-F238E27FC236}">
                <a16:creationId xmlns:a16="http://schemas.microsoft.com/office/drawing/2014/main" id="{40C77206-F6EE-E846-BDEE-1446E0CEDB75}"/>
              </a:ext>
            </a:extLst>
          </p:cNvPr>
          <p:cNvSpPr txBox="1">
            <a:spLocks/>
          </p:cNvSpPr>
          <p:nvPr/>
        </p:nvSpPr>
        <p:spPr>
          <a:xfrm>
            <a:off x="976184" y="1601712"/>
            <a:ext cx="6858000" cy="715180"/>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500" b="1" dirty="0">
              <a:solidFill>
                <a:srgbClr val="1A3059"/>
              </a:solidFill>
            </a:endParaRPr>
          </a:p>
        </p:txBody>
      </p:sp>
      <p:pic>
        <p:nvPicPr>
          <p:cNvPr id="3" name="Picture 2">
            <a:extLst>
              <a:ext uri="{FF2B5EF4-FFF2-40B4-BE49-F238E27FC236}">
                <a16:creationId xmlns:a16="http://schemas.microsoft.com/office/drawing/2014/main" id="{40812EDA-FFBD-D9AE-6E3C-A909BD5AD515}"/>
              </a:ext>
            </a:extLst>
          </p:cNvPr>
          <p:cNvPicPr>
            <a:picLocks noChangeAspect="1"/>
          </p:cNvPicPr>
          <p:nvPr/>
        </p:nvPicPr>
        <p:blipFill>
          <a:blip r:embed="rId3"/>
          <a:stretch>
            <a:fillRect/>
          </a:stretch>
        </p:blipFill>
        <p:spPr>
          <a:xfrm>
            <a:off x="2407445" y="200025"/>
            <a:ext cx="3671888" cy="4865783"/>
          </a:xfrm>
          <a:prstGeom prst="rect">
            <a:avLst/>
          </a:prstGeom>
        </p:spPr>
      </p:pic>
    </p:spTree>
    <p:extLst>
      <p:ext uri="{BB962C8B-B14F-4D97-AF65-F5344CB8AC3E}">
        <p14:creationId xmlns:p14="http://schemas.microsoft.com/office/powerpoint/2010/main" val="32716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685801" y="1625138"/>
            <a:ext cx="7629524" cy="2103900"/>
          </a:xfrm>
        </p:spPr>
        <p:txBody>
          <a:bodyPr>
            <a:noAutofit/>
          </a:bodyPr>
          <a:lstStyle/>
          <a:p>
            <a:r>
              <a:rPr lang="en-GB" dirty="0" err="1">
                <a:solidFill>
                  <a:srgbClr val="1A3059"/>
                </a:solidFill>
              </a:rPr>
              <a:t>Iuris</a:t>
            </a:r>
            <a:r>
              <a:rPr lang="en-GB" dirty="0">
                <a:solidFill>
                  <a:srgbClr val="1A3059"/>
                </a:solidFill>
              </a:rPr>
              <a:t> </a:t>
            </a:r>
            <a:r>
              <a:rPr lang="en-GB" dirty="0" err="1">
                <a:solidFill>
                  <a:srgbClr val="1A3059"/>
                </a:solidFill>
              </a:rPr>
              <a:t>praecepta</a:t>
            </a:r>
            <a:r>
              <a:rPr lang="en-GB" dirty="0">
                <a:solidFill>
                  <a:srgbClr val="1A3059"/>
                </a:solidFill>
              </a:rPr>
              <a:t> sunt haec: </a:t>
            </a:r>
            <a:r>
              <a:rPr lang="en-GB" dirty="0" err="1">
                <a:solidFill>
                  <a:srgbClr val="1A3059"/>
                </a:solidFill>
              </a:rPr>
              <a:t>honeste</a:t>
            </a:r>
            <a:r>
              <a:rPr lang="en-GB" dirty="0">
                <a:solidFill>
                  <a:srgbClr val="1A3059"/>
                </a:solidFill>
              </a:rPr>
              <a:t> vivere, alterum non </a:t>
            </a:r>
            <a:r>
              <a:rPr lang="en-GB" dirty="0" err="1">
                <a:solidFill>
                  <a:srgbClr val="1A3059"/>
                </a:solidFill>
              </a:rPr>
              <a:t>laedere</a:t>
            </a:r>
            <a:r>
              <a:rPr lang="en-GB" dirty="0">
                <a:solidFill>
                  <a:srgbClr val="1A3059"/>
                </a:solidFill>
              </a:rPr>
              <a:t>, </a:t>
            </a:r>
            <a:r>
              <a:rPr lang="en-GB" dirty="0" err="1">
                <a:solidFill>
                  <a:srgbClr val="1A3059"/>
                </a:solidFill>
              </a:rPr>
              <a:t>suum</a:t>
            </a:r>
            <a:r>
              <a:rPr lang="en-GB" dirty="0">
                <a:solidFill>
                  <a:srgbClr val="1A3059"/>
                </a:solidFill>
              </a:rPr>
              <a:t> cuique </a:t>
            </a:r>
            <a:r>
              <a:rPr lang="en-GB" dirty="0" err="1">
                <a:solidFill>
                  <a:srgbClr val="1A3059"/>
                </a:solidFill>
              </a:rPr>
              <a:t>tribuere</a:t>
            </a:r>
            <a:br>
              <a:rPr lang="en-GB" dirty="0">
                <a:solidFill>
                  <a:srgbClr val="1A3059"/>
                </a:solidFill>
              </a:rPr>
            </a:br>
            <a:r>
              <a:rPr lang="en-GB" sz="2000" dirty="0">
                <a:solidFill>
                  <a:srgbClr val="1A3059"/>
                </a:solidFill>
              </a:rPr>
              <a:t>Justinian, Inst. I, 1, iii</a:t>
            </a:r>
            <a:endParaRPr lang="en-GB" dirty="0">
              <a:solidFill>
                <a:srgbClr val="1A3059"/>
              </a:solidFill>
            </a:endParaRPr>
          </a:p>
        </p:txBody>
      </p:sp>
      <p:sp>
        <p:nvSpPr>
          <p:cNvPr id="8" name="TextBox 7">
            <a:extLst>
              <a:ext uri="{FF2B5EF4-FFF2-40B4-BE49-F238E27FC236}">
                <a16:creationId xmlns:a16="http://schemas.microsoft.com/office/drawing/2014/main" id="{A0A5C945-17B4-2E4D-F02C-B6AD5DAC0CEB}"/>
              </a:ext>
            </a:extLst>
          </p:cNvPr>
          <p:cNvSpPr txBox="1"/>
          <p:nvPr/>
        </p:nvSpPr>
        <p:spPr>
          <a:xfrm>
            <a:off x="1813142" y="2984506"/>
            <a:ext cx="5251538" cy="445635"/>
          </a:xfrm>
          <a:prstGeom prst="rect">
            <a:avLst/>
          </a:prstGeom>
          <a:noFill/>
        </p:spPr>
        <p:txBody>
          <a:bodyPr wrap="square" rtlCol="0">
            <a:spAutoFit/>
          </a:bodyPr>
          <a:lstStyle/>
          <a:p>
            <a:pPr marL="8335" algn="ctr">
              <a:lnSpc>
                <a:spcPct val="115000"/>
              </a:lnSpc>
              <a:spcAft>
                <a:spcPts val="600"/>
              </a:spcAft>
            </a:pPr>
            <a:r>
              <a:rPr lang="en-US" sz="2100" kern="0" dirty="0">
                <a:solidFill>
                  <a:srgbClr val="002060"/>
                </a:solidFill>
                <a:latin typeface="Aptos" panose="020B0004020202020204" pitchFamily="34" charset="0"/>
                <a:ea typeface="Calibri" panose="020F0502020204030204" pitchFamily="34" charset="0"/>
                <a:cs typeface="Times New Roman" panose="02020603050405020304" pitchFamily="18" charset="0"/>
              </a:rPr>
              <a:t> </a:t>
            </a:r>
            <a:endParaRPr lang="en-GB" sz="21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7703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350043" y="107156"/>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3457575" y="2793206"/>
            <a:ext cx="1278732" cy="346912"/>
          </a:xfrm>
        </p:spPr>
        <p:txBody>
          <a:bodyPr>
            <a:normAutofit fontScale="90000"/>
          </a:bodyPr>
          <a:lstStyle/>
          <a:p>
            <a:endParaRPr lang="en-GB" b="1" dirty="0">
              <a:solidFill>
                <a:srgbClr val="1A3059"/>
              </a:solidFill>
            </a:endParaRPr>
          </a:p>
        </p:txBody>
      </p:sp>
      <p:pic>
        <p:nvPicPr>
          <p:cNvPr id="7" name="Picture 6">
            <a:extLst>
              <a:ext uri="{FF2B5EF4-FFF2-40B4-BE49-F238E27FC236}">
                <a16:creationId xmlns:a16="http://schemas.microsoft.com/office/drawing/2014/main" id="{C8E90AF4-B62F-A6EA-7ED4-9DEA4086BE79}"/>
              </a:ext>
            </a:extLst>
          </p:cNvPr>
          <p:cNvPicPr>
            <a:picLocks noChangeAspect="1"/>
          </p:cNvPicPr>
          <p:nvPr/>
        </p:nvPicPr>
        <p:blipFill>
          <a:blip r:embed="rId3"/>
          <a:stretch>
            <a:fillRect/>
          </a:stretch>
        </p:blipFill>
        <p:spPr>
          <a:xfrm>
            <a:off x="2271668" y="107156"/>
            <a:ext cx="4688569" cy="5241777"/>
          </a:xfrm>
          <a:prstGeom prst="rect">
            <a:avLst/>
          </a:prstGeom>
        </p:spPr>
      </p:pic>
    </p:spTree>
    <p:extLst>
      <p:ext uri="{BB962C8B-B14F-4D97-AF65-F5344CB8AC3E}">
        <p14:creationId xmlns:p14="http://schemas.microsoft.com/office/powerpoint/2010/main" val="382908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8972D-9FA1-47CD-9CF8-44EF76993BFA}"/>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CD164A0-AC0E-4FD4-040C-C6ADB040E81A}"/>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1AEE6A26-AE9E-BE6D-57A4-D4141D36EB3A}"/>
              </a:ext>
            </a:extLst>
          </p:cNvPr>
          <p:cNvSpPr>
            <a:spLocks noGrp="1"/>
          </p:cNvSpPr>
          <p:nvPr>
            <p:ph type="ctrTitle"/>
          </p:nvPr>
        </p:nvSpPr>
        <p:spPr>
          <a:xfrm>
            <a:off x="888741" y="1719083"/>
            <a:ext cx="7112259" cy="1136738"/>
          </a:xfrm>
        </p:spPr>
        <p:txBody>
          <a:bodyPr>
            <a:normAutofit fontScale="90000"/>
          </a:bodyPr>
          <a:lstStyle/>
          <a:p>
            <a:r>
              <a:rPr lang="en-GB" b="1" dirty="0">
                <a:solidFill>
                  <a:srgbClr val="1A3059"/>
                </a:solidFill>
              </a:rPr>
              <a:t>Nemo </a:t>
            </a:r>
            <a:r>
              <a:rPr lang="en-GB" b="1" dirty="0" err="1">
                <a:solidFill>
                  <a:srgbClr val="1A3059"/>
                </a:solidFill>
              </a:rPr>
              <a:t>debet</a:t>
            </a:r>
            <a:r>
              <a:rPr lang="en-GB" b="1" dirty="0">
                <a:solidFill>
                  <a:srgbClr val="1A3059"/>
                </a:solidFill>
              </a:rPr>
              <a:t> </a:t>
            </a:r>
            <a:r>
              <a:rPr lang="en-GB" b="1" dirty="0" err="1">
                <a:solidFill>
                  <a:srgbClr val="1A3059"/>
                </a:solidFill>
              </a:rPr>
              <a:t>locupletari</a:t>
            </a:r>
            <a:r>
              <a:rPr lang="en-GB" b="1" dirty="0">
                <a:solidFill>
                  <a:srgbClr val="1A3059"/>
                </a:solidFill>
              </a:rPr>
              <a:t> ex </a:t>
            </a:r>
            <a:r>
              <a:rPr lang="en-GB" b="1" dirty="0" err="1">
                <a:solidFill>
                  <a:srgbClr val="1A3059"/>
                </a:solidFill>
              </a:rPr>
              <a:t>aliena</a:t>
            </a:r>
            <a:r>
              <a:rPr lang="en-GB" b="1" dirty="0">
                <a:solidFill>
                  <a:srgbClr val="1A3059"/>
                </a:solidFill>
              </a:rPr>
              <a:t> </a:t>
            </a:r>
            <a:r>
              <a:rPr lang="en-GB" b="1" dirty="0" err="1">
                <a:solidFill>
                  <a:srgbClr val="1A3059"/>
                </a:solidFill>
              </a:rPr>
              <a:t>iactura</a:t>
            </a:r>
            <a:endParaRPr lang="en-GB" b="1" dirty="0">
              <a:solidFill>
                <a:srgbClr val="1A3059"/>
              </a:solidFill>
            </a:endParaRPr>
          </a:p>
        </p:txBody>
      </p:sp>
    </p:spTree>
    <p:extLst>
      <p:ext uri="{BB962C8B-B14F-4D97-AF65-F5344CB8AC3E}">
        <p14:creationId xmlns:p14="http://schemas.microsoft.com/office/powerpoint/2010/main" val="135675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78581" y="-71438"/>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892969" y="935831"/>
            <a:ext cx="7550944" cy="3400425"/>
          </a:xfrm>
        </p:spPr>
        <p:txBody>
          <a:bodyPr>
            <a:normAutofit fontScale="90000"/>
          </a:bodyPr>
          <a:lstStyle/>
          <a:p>
            <a:r>
              <a:rPr lang="en-GB" sz="3600" b="1" dirty="0">
                <a:solidFill>
                  <a:srgbClr val="1A3059"/>
                </a:solidFill>
              </a:rPr>
              <a:t>Condictio </a:t>
            </a:r>
            <a:r>
              <a:rPr lang="en-GB" sz="3600" b="1" dirty="0" err="1">
                <a:solidFill>
                  <a:srgbClr val="1A3059"/>
                </a:solidFill>
              </a:rPr>
              <a:t>indebiti</a:t>
            </a:r>
            <a:br>
              <a:rPr lang="en-GB" sz="3600" b="1" dirty="0">
                <a:solidFill>
                  <a:srgbClr val="1A3059"/>
                </a:solidFill>
              </a:rPr>
            </a:br>
            <a:br>
              <a:rPr lang="en-GB" sz="3600" b="1" dirty="0">
                <a:solidFill>
                  <a:srgbClr val="1A3059"/>
                </a:solidFill>
              </a:rPr>
            </a:br>
            <a:r>
              <a:rPr lang="en-GB" sz="3600" b="1" dirty="0">
                <a:solidFill>
                  <a:srgbClr val="1A3059"/>
                </a:solidFill>
              </a:rPr>
              <a:t>Condictio causa data, causa non </a:t>
            </a:r>
            <a:r>
              <a:rPr lang="en-GB" sz="3600" b="1" dirty="0" err="1">
                <a:solidFill>
                  <a:srgbClr val="1A3059"/>
                </a:solidFill>
              </a:rPr>
              <a:t>secuta</a:t>
            </a:r>
            <a:br>
              <a:rPr lang="en-GB" sz="3600" b="1" dirty="0">
                <a:solidFill>
                  <a:srgbClr val="1A3059"/>
                </a:solidFill>
              </a:rPr>
            </a:br>
            <a:br>
              <a:rPr lang="en-GB" sz="3600" b="1" dirty="0">
                <a:solidFill>
                  <a:srgbClr val="1A3059"/>
                </a:solidFill>
              </a:rPr>
            </a:br>
            <a:r>
              <a:rPr lang="en-GB" sz="3600" b="1" dirty="0">
                <a:solidFill>
                  <a:srgbClr val="1A3059"/>
                </a:solidFill>
              </a:rPr>
              <a:t>Condictio </a:t>
            </a:r>
            <a:r>
              <a:rPr lang="en-GB" sz="3600" b="1" dirty="0" err="1">
                <a:solidFill>
                  <a:srgbClr val="1A3059"/>
                </a:solidFill>
              </a:rPr>
              <a:t>ob</a:t>
            </a:r>
            <a:r>
              <a:rPr lang="en-GB" sz="3600" b="1" dirty="0">
                <a:solidFill>
                  <a:srgbClr val="1A3059"/>
                </a:solidFill>
              </a:rPr>
              <a:t> </a:t>
            </a:r>
            <a:r>
              <a:rPr lang="en-GB" sz="3600" b="1" dirty="0" err="1">
                <a:solidFill>
                  <a:srgbClr val="1A3059"/>
                </a:solidFill>
              </a:rPr>
              <a:t>turpem</a:t>
            </a:r>
            <a:r>
              <a:rPr lang="en-GB" sz="3600" b="1" dirty="0">
                <a:solidFill>
                  <a:srgbClr val="1A3059"/>
                </a:solidFill>
              </a:rPr>
              <a:t> </a:t>
            </a:r>
            <a:r>
              <a:rPr lang="en-GB" sz="3600" b="1" dirty="0" err="1">
                <a:solidFill>
                  <a:srgbClr val="1A3059"/>
                </a:solidFill>
              </a:rPr>
              <a:t>causam</a:t>
            </a:r>
            <a:br>
              <a:rPr lang="en-GB" sz="3600" b="1">
                <a:solidFill>
                  <a:srgbClr val="1A3059"/>
                </a:solidFill>
              </a:rPr>
            </a:br>
            <a:br>
              <a:rPr lang="en-GB" sz="3600" b="1" dirty="0">
                <a:solidFill>
                  <a:srgbClr val="1A3059"/>
                </a:solidFill>
              </a:rPr>
            </a:br>
            <a:r>
              <a:rPr lang="en-GB" sz="3600" b="1" dirty="0">
                <a:solidFill>
                  <a:srgbClr val="1A3059"/>
                </a:solidFill>
              </a:rPr>
              <a:t>Condictio sine causa</a:t>
            </a:r>
          </a:p>
        </p:txBody>
      </p:sp>
    </p:spTree>
    <p:extLst>
      <p:ext uri="{BB962C8B-B14F-4D97-AF65-F5344CB8AC3E}">
        <p14:creationId xmlns:p14="http://schemas.microsoft.com/office/powerpoint/2010/main" val="183957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B230-A9B9-D081-160F-D565C7BE1C3B}"/>
            </a:ext>
          </a:extLst>
        </p:cNvPr>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471D6191-3025-09B9-5638-8682F41EED73}"/>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8E95288-BF8C-07C2-C113-FED713A2F9EF}"/>
              </a:ext>
            </a:extLst>
          </p:cNvPr>
          <p:cNvSpPr>
            <a:spLocks noGrp="1"/>
          </p:cNvSpPr>
          <p:nvPr>
            <p:ph type="ctrTitle"/>
          </p:nvPr>
        </p:nvSpPr>
        <p:spPr>
          <a:xfrm>
            <a:off x="964406" y="1142999"/>
            <a:ext cx="7258050" cy="4843464"/>
          </a:xfrm>
        </p:spPr>
        <p:txBody>
          <a:bodyPr>
            <a:noAutofit/>
          </a:bodyPr>
          <a:lstStyle/>
          <a:p>
            <a:r>
              <a:rPr lang="en-GB" sz="3200" dirty="0">
                <a:solidFill>
                  <a:srgbClr val="1A3059"/>
                </a:solidFill>
              </a:rPr>
              <a:t>Condictio </a:t>
            </a:r>
            <a:r>
              <a:rPr lang="en-GB" sz="3200" dirty="0" err="1">
                <a:solidFill>
                  <a:srgbClr val="1A3059"/>
                </a:solidFill>
              </a:rPr>
              <a:t>indebiti</a:t>
            </a:r>
            <a:br>
              <a:rPr lang="en-GB" sz="3200" dirty="0">
                <a:solidFill>
                  <a:srgbClr val="1A3059"/>
                </a:solidFill>
              </a:rPr>
            </a:br>
            <a:br>
              <a:rPr lang="en-GB" sz="3200" dirty="0">
                <a:solidFill>
                  <a:srgbClr val="1A3059"/>
                </a:solidFill>
              </a:rPr>
            </a:br>
            <a:r>
              <a:rPr lang="en-GB" sz="3200" dirty="0">
                <a:solidFill>
                  <a:srgbClr val="1A3059"/>
                </a:solidFill>
              </a:rPr>
              <a:t>Intended to discharge a legal duty (</a:t>
            </a:r>
            <a:r>
              <a:rPr lang="en-GB" sz="3200" dirty="0" err="1">
                <a:solidFill>
                  <a:srgbClr val="1A3059"/>
                </a:solidFill>
              </a:rPr>
              <a:t>solvendi</a:t>
            </a:r>
            <a:r>
              <a:rPr lang="en-GB" sz="3200" dirty="0">
                <a:solidFill>
                  <a:srgbClr val="1A3059"/>
                </a:solidFill>
              </a:rPr>
              <a:t> causa)</a:t>
            </a:r>
            <a:br>
              <a:rPr lang="en-GB" sz="3200" dirty="0">
                <a:solidFill>
                  <a:srgbClr val="1A3059"/>
                </a:solidFill>
              </a:rPr>
            </a:br>
            <a:br>
              <a:rPr lang="en-GB" sz="3200" dirty="0">
                <a:solidFill>
                  <a:srgbClr val="1A3059"/>
                </a:solidFill>
              </a:rPr>
            </a:br>
            <a:r>
              <a:rPr lang="en-GB" sz="3200" dirty="0">
                <a:solidFill>
                  <a:srgbClr val="1A3059"/>
                </a:solidFill>
              </a:rPr>
              <a:t>Duty was not due (</a:t>
            </a:r>
            <a:r>
              <a:rPr lang="en-GB" sz="3200" dirty="0" err="1">
                <a:solidFill>
                  <a:srgbClr val="1A3059"/>
                </a:solidFill>
              </a:rPr>
              <a:t>indebitum</a:t>
            </a:r>
            <a:r>
              <a:rPr lang="en-GB" sz="3200" dirty="0">
                <a:solidFill>
                  <a:srgbClr val="1A3059"/>
                </a:solidFill>
              </a:rPr>
              <a:t>)</a:t>
            </a:r>
            <a:br>
              <a:rPr lang="en-GB" sz="3200" dirty="0">
                <a:solidFill>
                  <a:srgbClr val="1A3059"/>
                </a:solidFill>
              </a:rPr>
            </a:br>
            <a:br>
              <a:rPr lang="en-GB" sz="3200" dirty="0">
                <a:solidFill>
                  <a:srgbClr val="1A3059"/>
                </a:solidFill>
              </a:rPr>
            </a:br>
            <a:r>
              <a:rPr lang="en-GB" sz="3200" dirty="0">
                <a:solidFill>
                  <a:srgbClr val="1A3059"/>
                </a:solidFill>
              </a:rPr>
              <a:t>Vitiating factor was (nowadays) error</a:t>
            </a:r>
            <a:br>
              <a:rPr lang="en-GB" sz="3200" dirty="0">
                <a:solidFill>
                  <a:srgbClr val="1A3059"/>
                </a:solidFill>
              </a:rPr>
            </a:br>
            <a:br>
              <a:rPr lang="en-GB" sz="3200" dirty="0">
                <a:solidFill>
                  <a:srgbClr val="1A3059"/>
                </a:solidFill>
              </a:rPr>
            </a:br>
            <a:br>
              <a:rPr lang="en-GB" dirty="0">
                <a:solidFill>
                  <a:srgbClr val="1A3059"/>
                </a:solidFill>
              </a:rPr>
            </a:br>
            <a:endParaRPr lang="en-GB" dirty="0">
              <a:solidFill>
                <a:srgbClr val="1A3059"/>
              </a:solidFill>
            </a:endParaRPr>
          </a:p>
        </p:txBody>
      </p:sp>
    </p:spTree>
    <p:extLst>
      <p:ext uri="{BB962C8B-B14F-4D97-AF65-F5344CB8AC3E}">
        <p14:creationId xmlns:p14="http://schemas.microsoft.com/office/powerpoint/2010/main" val="846489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888741" y="1709900"/>
            <a:ext cx="6896911" cy="3041004"/>
          </a:xfrm>
        </p:spPr>
        <p:txBody>
          <a:bodyPr>
            <a:noAutofit/>
          </a:bodyPr>
          <a:lstStyle/>
          <a:p>
            <a:r>
              <a:rPr lang="en-GB" sz="3200" dirty="0">
                <a:solidFill>
                  <a:srgbClr val="1A3059"/>
                </a:solidFill>
              </a:rPr>
              <a:t>Condictio causa data, causa non </a:t>
            </a:r>
            <a:r>
              <a:rPr lang="en-GB" sz="3200" dirty="0" err="1">
                <a:solidFill>
                  <a:srgbClr val="1A3059"/>
                </a:solidFill>
              </a:rPr>
              <a:t>secuta</a:t>
            </a:r>
            <a:br>
              <a:rPr lang="en-GB" sz="3200" dirty="0">
                <a:solidFill>
                  <a:srgbClr val="1A3059"/>
                </a:solidFill>
              </a:rPr>
            </a:br>
            <a:br>
              <a:rPr lang="en-GB" sz="3200" dirty="0">
                <a:solidFill>
                  <a:srgbClr val="1A3059"/>
                </a:solidFill>
              </a:rPr>
            </a:br>
            <a:r>
              <a:rPr lang="en-GB" sz="3200" dirty="0">
                <a:solidFill>
                  <a:srgbClr val="1A3059"/>
                </a:solidFill>
              </a:rPr>
              <a:t>Conferral for a future legal purpose outwith contract that failed</a:t>
            </a:r>
            <a:br>
              <a:rPr lang="en-GB" sz="3200" dirty="0">
                <a:solidFill>
                  <a:srgbClr val="1A3059"/>
                </a:solidFill>
              </a:rPr>
            </a:br>
            <a:r>
              <a:rPr lang="en-GB" sz="3200" dirty="0">
                <a:solidFill>
                  <a:srgbClr val="1A3059"/>
                </a:solidFill>
              </a:rPr>
              <a:t>OR</a:t>
            </a:r>
            <a:br>
              <a:rPr lang="en-GB" sz="3200" dirty="0">
                <a:solidFill>
                  <a:srgbClr val="1A3059"/>
                </a:solidFill>
              </a:rPr>
            </a:br>
            <a:r>
              <a:rPr lang="en-GB" sz="3200" dirty="0">
                <a:solidFill>
                  <a:srgbClr val="1A3059"/>
                </a:solidFill>
              </a:rPr>
              <a:t>Conferral in furtherance of a contract that was frustrated</a:t>
            </a:r>
            <a:br>
              <a:rPr lang="en-GB" dirty="0">
                <a:solidFill>
                  <a:srgbClr val="1A3059"/>
                </a:solidFill>
              </a:rPr>
            </a:br>
            <a:endParaRPr lang="en-GB" dirty="0">
              <a:solidFill>
                <a:srgbClr val="1A3059"/>
              </a:solidFill>
            </a:endParaRPr>
          </a:p>
        </p:txBody>
      </p:sp>
    </p:spTree>
    <p:extLst>
      <p:ext uri="{BB962C8B-B14F-4D97-AF65-F5344CB8AC3E}">
        <p14:creationId xmlns:p14="http://schemas.microsoft.com/office/powerpoint/2010/main" val="128602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logo&#10;&#10;Description automatically generated">
            <a:extLst>
              <a:ext uri="{FF2B5EF4-FFF2-40B4-BE49-F238E27FC236}">
                <a16:creationId xmlns:a16="http://schemas.microsoft.com/office/drawing/2014/main" id="{050228F7-174C-C637-507C-BBBB9A66736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E6063B3E-3172-24CE-1499-D9692B5DF47D}"/>
              </a:ext>
            </a:extLst>
          </p:cNvPr>
          <p:cNvSpPr>
            <a:spLocks noGrp="1"/>
          </p:cNvSpPr>
          <p:nvPr>
            <p:ph type="ctrTitle"/>
          </p:nvPr>
        </p:nvSpPr>
        <p:spPr>
          <a:xfrm>
            <a:off x="888742" y="1262405"/>
            <a:ext cx="6870406" cy="3501751"/>
          </a:xfrm>
        </p:spPr>
        <p:txBody>
          <a:bodyPr>
            <a:noAutofit/>
          </a:bodyPr>
          <a:lstStyle/>
          <a:p>
            <a:r>
              <a:rPr lang="en-GB" sz="3600" b="1" dirty="0">
                <a:solidFill>
                  <a:srgbClr val="1A3059"/>
                </a:solidFill>
              </a:rPr>
              <a:t>Condictio </a:t>
            </a:r>
            <a:r>
              <a:rPr lang="en-GB" sz="3600" b="1" dirty="0" err="1">
                <a:solidFill>
                  <a:srgbClr val="1A3059"/>
                </a:solidFill>
              </a:rPr>
              <a:t>ob</a:t>
            </a:r>
            <a:r>
              <a:rPr lang="en-GB" sz="3600" b="1" dirty="0">
                <a:solidFill>
                  <a:srgbClr val="1A3059"/>
                </a:solidFill>
              </a:rPr>
              <a:t> </a:t>
            </a:r>
            <a:r>
              <a:rPr lang="en-GB" sz="3600" b="1" dirty="0" err="1">
                <a:solidFill>
                  <a:srgbClr val="1A3059"/>
                </a:solidFill>
              </a:rPr>
              <a:t>turpem</a:t>
            </a:r>
            <a:r>
              <a:rPr lang="en-GB" sz="3600" b="1" dirty="0">
                <a:solidFill>
                  <a:srgbClr val="1A3059"/>
                </a:solidFill>
              </a:rPr>
              <a:t> causa</a:t>
            </a:r>
            <a:br>
              <a:rPr lang="en-GB" sz="3600" b="1" dirty="0">
                <a:solidFill>
                  <a:srgbClr val="1A3059"/>
                </a:solidFill>
              </a:rPr>
            </a:br>
            <a:br>
              <a:rPr lang="en-GB" sz="3600" b="1" dirty="0">
                <a:solidFill>
                  <a:srgbClr val="1A3059"/>
                </a:solidFill>
              </a:rPr>
            </a:br>
            <a:r>
              <a:rPr lang="en-GB" sz="3600" b="1" dirty="0">
                <a:solidFill>
                  <a:srgbClr val="1A3059"/>
                </a:solidFill>
              </a:rPr>
              <a:t>Conferral under a transaction that was contra </a:t>
            </a:r>
            <a:r>
              <a:rPr lang="en-GB" sz="3600" b="1" dirty="0" err="1">
                <a:solidFill>
                  <a:srgbClr val="1A3059"/>
                </a:solidFill>
              </a:rPr>
              <a:t>bonos</a:t>
            </a:r>
            <a:r>
              <a:rPr lang="en-GB" sz="3600" b="1" dirty="0">
                <a:solidFill>
                  <a:srgbClr val="1A3059"/>
                </a:solidFill>
              </a:rPr>
              <a:t> mores</a:t>
            </a:r>
            <a:br>
              <a:rPr lang="en-GB" sz="3600" b="1" dirty="0">
                <a:solidFill>
                  <a:srgbClr val="1A3059"/>
                </a:solidFill>
              </a:rPr>
            </a:br>
            <a:br>
              <a:rPr lang="en-GB" sz="3600" b="1" dirty="0">
                <a:solidFill>
                  <a:srgbClr val="1A3059"/>
                </a:solidFill>
              </a:rPr>
            </a:br>
            <a:r>
              <a:rPr lang="en-GB" sz="3600" b="1" dirty="0">
                <a:solidFill>
                  <a:srgbClr val="1A3059"/>
                </a:solidFill>
              </a:rPr>
              <a:t>Claimant not morally reprehensible</a:t>
            </a:r>
            <a:br>
              <a:rPr lang="en-GB" sz="3600" b="1" dirty="0">
                <a:solidFill>
                  <a:srgbClr val="1A3059"/>
                </a:solidFill>
              </a:rPr>
            </a:br>
            <a:br>
              <a:rPr lang="en-GB" sz="3600" b="1" dirty="0">
                <a:solidFill>
                  <a:srgbClr val="1A3059"/>
                </a:solidFill>
              </a:rPr>
            </a:br>
            <a:r>
              <a:rPr lang="en-GB" sz="3600" b="1" dirty="0">
                <a:solidFill>
                  <a:srgbClr val="1A3059"/>
                </a:solidFill>
              </a:rPr>
              <a:t>No public policy bar to relief</a:t>
            </a:r>
          </a:p>
        </p:txBody>
      </p:sp>
    </p:spTree>
    <p:extLst>
      <p:ext uri="{BB962C8B-B14F-4D97-AF65-F5344CB8AC3E}">
        <p14:creationId xmlns:p14="http://schemas.microsoft.com/office/powerpoint/2010/main" val="959417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794</TotalTime>
  <Words>347</Words>
  <Application>Microsoft Office PowerPoint</Application>
  <PresentationFormat>On-screen Show (16:9)</PresentationFormat>
  <Paragraphs>17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Calibri Light</vt:lpstr>
      <vt:lpstr>Office Theme</vt:lpstr>
      <vt:lpstr>An Introduction to Unjustified Enrichment in Scotland Lord Sandison</vt:lpstr>
      <vt:lpstr>PowerPoint Presentation</vt:lpstr>
      <vt:lpstr>Iuris praecepta sunt haec: honeste vivere, alterum non laedere, suum cuique tribuere Justinian, Inst. I, 1, iii</vt:lpstr>
      <vt:lpstr>PowerPoint Presentation</vt:lpstr>
      <vt:lpstr>Nemo debet locupletari ex aliena iactura</vt:lpstr>
      <vt:lpstr>Condictio indebiti  Condictio causa data, causa non secuta  Condictio ob turpem causam  Condictio sine causa</vt:lpstr>
      <vt:lpstr>Condictio indebiti  Intended to discharge a legal duty (solvendi causa)  Duty was not due (indebitum)  Vitiating factor was (nowadays) error   </vt:lpstr>
      <vt:lpstr>Condictio causa data, causa non secuta  Conferral for a future legal purpose outwith contract that failed OR Conferral in furtherance of a contract that was frustrated </vt:lpstr>
      <vt:lpstr>Condictio ob turpem causa  Conferral under a transaction that was contra bonos mores  Claimant not morally reprehensible  No public policy bar to relief</vt:lpstr>
      <vt:lpstr>Condictio sine causa  Claim to recover that which has been retained without a legal basis  Quae cadunt in non causam </vt:lpstr>
      <vt:lpstr>General Restitutionary Principle  Taking advantage of property rights  Imposition of benefit without consent  Discharge of another’s obligations</vt:lpstr>
      <vt:lpstr>Measure of recovery  In quantum lucratus est</vt:lpstr>
      <vt:lpstr>Nature of Remedies  The three Rs  Restitution Repetition Recompense </vt:lpstr>
      <vt:lpstr>Subsidiarity  Unjustified Enrichment generally subsidiary to contractual remedies   </vt:lpstr>
      <vt:lpstr>“An obligation in unjustified enrichment is owed where the enrichment cannot be justified on some legal basis arising from the circumstances in which the defender was enriched. There can be no better justification for an enrichment than that it was obtained and is being retained in the exercise of a contractual right against the party who seeks to invoke the remedy.” - Lord Hope in Dollar Land (Cumbernauld) Ltd v CIN Properties Ltd 1998 SC(HL) 90 at 94E - F</vt:lpstr>
      <vt:lpstr>Subsidiarity  Not generally subsidiary to delictual remedies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Manchester 2026</dc:title>
  <dc:creator>Teresa Thiele</dc:creator>
  <cp:lastModifiedBy>C.R.K. Sandison</cp:lastModifiedBy>
  <cp:revision>10</cp:revision>
  <dcterms:created xsi:type="dcterms:W3CDTF">2026-02-27T08:07:02Z</dcterms:created>
  <dcterms:modified xsi:type="dcterms:W3CDTF">2026-03-23T19:04:17Z</dcterms:modified>
</cp:coreProperties>
</file>